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4C5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3716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1">
                <a:solidFill>
                  <a:srgbClr val="E8833A"/>
                </a:solidFill>
                <a:latin typeface="Microsoft YaHei"/>
              </a:rPr>
              <a:t>JUNIOR ENGLISH · LISTENING &amp; SPEAKING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4800" b="1">
                <a:solidFill>
                  <a:srgbClr val="FFFFFF"/>
                </a:solidFill>
                <a:latin typeface="Microsoft YaHei"/>
              </a:rPr>
              <a:t>A Morning at the Market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06324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>
                <a:solidFill>
                  <a:srgbClr val="DDECEE"/>
                </a:solidFill>
                <a:latin typeface="Microsoft YaHei"/>
              </a:rPr>
              <a:t>河边市场的一个早晨 · 听说课（45 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4114800"/>
            <a:ext cx="5120640" cy="1051560"/>
          </a:xfrm>
          <a:prstGeom prst="roundRect">
            <a:avLst>
              <a:gd name="adj" fmla="val 6000"/>
            </a:avLst>
          </a:prstGeom>
          <a:solidFill>
            <a:srgbClr val="145E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51560" y="4279392"/>
            <a:ext cx="47548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>
                <a:solidFill>
                  <a:srgbClr val="E8833A"/>
                </a:solidFill>
                <a:latin typeface="Microsoft YaHei"/>
              </a:rPr>
              <a:t>今天我们要做到：</a:t>
            </a:r>
          </a:p>
          <a:p>
            <a:pPr algn="l">
              <a:lnSpc>
                <a:spcPct val="125000"/>
              </a:lnSpc>
            </a:pPr>
            <a:r>
              <a:rPr sz="1600" b="0">
                <a:solidFill>
                  <a:srgbClr val="FFFFFF"/>
                </a:solidFill>
                <a:latin typeface="Microsoft YaHei"/>
              </a:rPr>
              <a:t>听懂一个小故事，并用英语讲出来。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731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5000"/>
              </a:lnSpc>
            </a:pPr>
            <a:r>
              <a:rPr sz="1100" b="0">
                <a:solidFill>
                  <a:srgbClr val="6B7280"/>
                </a:solidFill>
                <a:latin typeface="Microsoft YaHei"/>
              </a:rPr>
              <a:t>1 / 13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128016"/>
          </a:xfrm>
          <a:prstGeom prst="roundRect">
            <a:avLst>
              <a:gd name="adj" fmla="val 6000"/>
            </a:avLst>
          </a:prstGeom>
          <a:solidFill>
            <a:srgbClr val="0F4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E8833A"/>
                </a:solidFill>
                <a:latin typeface="Microsoft YaHei"/>
              </a:rPr>
              <a:t>GOALS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13232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3000" b="1">
                <a:solidFill>
                  <a:srgbClr val="0F4C5C"/>
                </a:solidFill>
                <a:latin typeface="Microsoft YaHei"/>
              </a:rPr>
              <a:t>这节课的三个目标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91640"/>
            <a:ext cx="3474720" cy="40233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691640"/>
            <a:ext cx="3474720" cy="777240"/>
          </a:xfrm>
          <a:prstGeom prst="roundRect">
            <a:avLst>
              <a:gd name="adj" fmla="val 6000"/>
            </a:avLst>
          </a:prstGeom>
          <a:solidFill>
            <a:srgbClr val="0F4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847088"/>
            <a:ext cx="29260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1">
                <a:solidFill>
                  <a:srgbClr val="FFFFFF"/>
                </a:solidFill>
                <a:latin typeface="Microsoft YaHei"/>
              </a:rPr>
              <a:t>记住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743200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1">
                <a:solidFill>
                  <a:srgbClr val="E8833A"/>
                </a:solidFill>
                <a:latin typeface="Microsoft YaHei"/>
              </a:rPr>
              <a:t>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61872" y="2743200"/>
            <a:ext cx="267004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0">
                <a:solidFill>
                  <a:srgbClr val="1F2937"/>
                </a:solidFill>
                <a:latin typeface="Microsoft YaHei"/>
              </a:rPr>
              <a:t>market / stall / fresh / cheap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456432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1">
                <a:solidFill>
                  <a:srgbClr val="E8833A"/>
                </a:solidFill>
                <a:latin typeface="Microsoft YaHei"/>
              </a:rPr>
              <a:t>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61872" y="3456432"/>
            <a:ext cx="267004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0">
                <a:solidFill>
                  <a:srgbClr val="1F2937"/>
                </a:solidFill>
                <a:latin typeface="Microsoft YaHei"/>
              </a:rPr>
              <a:t>smell wonderful · on the way home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4169664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1">
                <a:solidFill>
                  <a:srgbClr val="E8833A"/>
                </a:solidFill>
                <a:latin typeface="Microsoft YaHei"/>
              </a:rPr>
              <a:t>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61872" y="4169664"/>
            <a:ext cx="267004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0">
                <a:solidFill>
                  <a:srgbClr val="1F2937"/>
                </a:solidFill>
                <a:latin typeface="Microsoft YaHei"/>
              </a:rPr>
              <a:t>opens · sells · buys（三单）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416552" y="1691640"/>
            <a:ext cx="3474720" cy="40233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4416552" y="1691640"/>
            <a:ext cx="3474720" cy="777240"/>
          </a:xfrm>
          <a:prstGeom prst="roundRect">
            <a:avLst>
              <a:gd name="adj" fmla="val 6000"/>
            </a:avLst>
          </a:prstGeom>
          <a:solidFill>
            <a:srgbClr val="E883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90872" y="1847088"/>
            <a:ext cx="29260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1">
                <a:solidFill>
                  <a:srgbClr val="FFFFFF"/>
                </a:solidFill>
                <a:latin typeface="Microsoft YaHei"/>
              </a:rPr>
              <a:t>听懂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90872" y="2743200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1">
                <a:solidFill>
                  <a:srgbClr val="E8833A"/>
                </a:solidFill>
                <a:latin typeface="Microsoft YaHei"/>
              </a:rPr>
              <a:t>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38344" y="2743200"/>
            <a:ext cx="267004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0">
                <a:solidFill>
                  <a:srgbClr val="1F2937"/>
                </a:solidFill>
                <a:latin typeface="Microsoft YaHei"/>
              </a:rPr>
              <a:t>听一遍，说出故事大意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90872" y="3456432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1">
                <a:solidFill>
                  <a:srgbClr val="E8833A"/>
                </a:solidFill>
                <a:latin typeface="Microsoft YaHei"/>
              </a:rPr>
              <a:t>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38344" y="3456432"/>
            <a:ext cx="267004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0">
                <a:solidFill>
                  <a:srgbClr val="1F2937"/>
                </a:solidFill>
                <a:latin typeface="Microsoft YaHei"/>
              </a:rPr>
              <a:t>逐句听写，对 7 句以上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90872" y="4169664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1">
                <a:solidFill>
                  <a:srgbClr val="E8833A"/>
                </a:solidFill>
                <a:latin typeface="Microsoft YaHei"/>
              </a:rPr>
              <a:t>▸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38344" y="4169664"/>
            <a:ext cx="267004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0">
                <a:solidFill>
                  <a:srgbClr val="1F2937"/>
                </a:solidFill>
                <a:latin typeface="Microsoft YaHei"/>
              </a:rPr>
              <a:t>按顺序复述故事线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193023" y="1691640"/>
            <a:ext cx="3474720" cy="40233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8193023" y="1691640"/>
            <a:ext cx="3474720" cy="777240"/>
          </a:xfrm>
          <a:prstGeom prst="roundRect">
            <a:avLst>
              <a:gd name="adj" fmla="val 6000"/>
            </a:avLst>
          </a:prstGeom>
          <a:solidFill>
            <a:srgbClr val="0F4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467344" y="1847088"/>
            <a:ext cx="29260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1">
                <a:solidFill>
                  <a:srgbClr val="FFFFFF"/>
                </a:solidFill>
                <a:latin typeface="Microsoft YaHei"/>
              </a:rPr>
              <a:t>说出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67344" y="2743200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1">
                <a:solidFill>
                  <a:srgbClr val="E8833A"/>
                </a:solidFill>
                <a:latin typeface="Microsoft YaHei"/>
              </a:rPr>
              <a:t>▸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814816" y="2743200"/>
            <a:ext cx="267004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0">
                <a:solidFill>
                  <a:srgbClr val="1F2937"/>
                </a:solidFill>
                <a:latin typeface="Microsoft YaHei"/>
              </a:rPr>
              <a:t>用框架完成购物对话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67344" y="3456432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1">
                <a:solidFill>
                  <a:srgbClr val="E8833A"/>
                </a:solidFill>
                <a:latin typeface="Microsoft YaHei"/>
              </a:rPr>
              <a:t>▸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814816" y="3456432"/>
            <a:ext cx="267004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0">
                <a:solidFill>
                  <a:srgbClr val="1F2937"/>
                </a:solidFill>
                <a:latin typeface="Microsoft YaHei"/>
              </a:rPr>
              <a:t>至少用上 2 个新词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467344" y="4169664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1">
                <a:solidFill>
                  <a:srgbClr val="E8833A"/>
                </a:solidFill>
                <a:latin typeface="Microsoft YaHei"/>
              </a:rPr>
              <a:t>▸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814816" y="4169664"/>
            <a:ext cx="267004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0">
                <a:solidFill>
                  <a:srgbClr val="1F2937"/>
                </a:solidFill>
                <a:latin typeface="Microsoft YaHei"/>
              </a:rPr>
              <a:t>同桌互练，再交换角色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881360" y="6446520"/>
            <a:ext cx="731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5000"/>
              </a:lnSpc>
            </a:pPr>
            <a:r>
              <a:rPr sz="1100" b="0">
                <a:solidFill>
                  <a:srgbClr val="6B7280"/>
                </a:solidFill>
                <a:latin typeface="Microsoft YaHei"/>
              </a:rPr>
              <a:t>2 / 13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128016"/>
          </a:xfrm>
          <a:prstGeom prst="roundRect">
            <a:avLst>
              <a:gd name="adj" fmla="val 6000"/>
            </a:avLst>
          </a:prstGeom>
          <a:solidFill>
            <a:srgbClr val="0F4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E8833A"/>
                </a:solidFill>
                <a:latin typeface="Microsoft YaHei"/>
              </a:rPr>
              <a:t>WARM-UP · 5 MIN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13232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3000" b="1">
                <a:solidFill>
                  <a:srgbClr val="0F4C5C"/>
                </a:solidFill>
                <a:latin typeface="Microsoft YaHei"/>
              </a:rPr>
              <a:t>看图说话：市场里有什么？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6675120" cy="4114800"/>
          </a:xfrm>
          <a:prstGeom prst="roundRect">
            <a:avLst>
              <a:gd name="adj" fmla="val 6000"/>
            </a:avLst>
          </a:prstGeom>
          <a:solidFill>
            <a:srgbClr val="DDEC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874519"/>
            <a:ext cx="612648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1">
                <a:solidFill>
                  <a:srgbClr val="0F4C5C"/>
                </a:solidFill>
                <a:latin typeface="Microsoft YaHei"/>
              </a:rPr>
              <a:t>Look at the picture of the market.</a:t>
            </a:r>
          </a:p>
          <a:p>
            <a:pPr algn="l">
              <a:lnSpc>
                <a:spcPct val="125000"/>
              </a:lnSpc>
            </a:pPr>
            <a:r>
              <a:rPr sz="1500" b="0">
                <a:solidFill>
                  <a:srgbClr val="6B7280"/>
                </a:solidFill>
                <a:latin typeface="Microsoft YaHei"/>
              </a:rPr>
              <a:t>（投影市场图片：摊位、蔬菜、水果、花、面包）</a:t>
            </a:r>
          </a:p>
          <a:p>
            <a:pPr algn="l">
              <a:lnSpc>
                <a:spcPct val="125000"/>
              </a:lnSpc>
            </a:pPr>
            <a:r>
              <a:rPr sz="2400" b="1">
                <a:solidFill>
                  <a:srgbClr val="1F2937"/>
                </a:solidFill>
                <a:latin typeface="Microsoft YaHei"/>
              </a:rPr>
              <a:t>What can you see?</a:t>
            </a:r>
          </a:p>
          <a:p>
            <a:pPr algn="l">
              <a:lnSpc>
                <a:spcPct val="125000"/>
              </a:lnSpc>
            </a:pPr>
            <a:r>
              <a:rPr sz="1600" b="0">
                <a:solidFill>
                  <a:srgbClr val="6B7280"/>
                </a:solidFill>
                <a:latin typeface="Microsoft YaHei"/>
              </a:rPr>
              <a:t>每人只说一句，说过的词不重复。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1783080"/>
            <a:ext cx="3840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800" b="1">
                <a:solidFill>
                  <a:srgbClr val="0F4C5C"/>
                </a:solidFill>
                <a:latin typeface="Microsoft YaHei"/>
              </a:rPr>
              <a:t>开口句型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680960" y="2286000"/>
            <a:ext cx="384048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09560" y="2450592"/>
            <a:ext cx="34747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900" b="0">
                <a:solidFill>
                  <a:srgbClr val="1F2937"/>
                </a:solidFill>
                <a:latin typeface="Microsoft YaHei"/>
              </a:rPr>
              <a:t>There is </a:t>
            </a:r>
            <a:r>
              <a:rPr sz="1900" b="1">
                <a:solidFill>
                  <a:srgbClr val="E8833A"/>
                </a:solidFill>
                <a:latin typeface="Microsoft YaHei"/>
              </a:rPr>
              <a:t>a flower stall</a:t>
            </a:r>
            <a:r>
              <a:rPr sz="1900" b="0">
                <a:solidFill>
                  <a:srgbClr val="1F2937"/>
                </a:solidFill>
                <a:latin typeface="Microsoft YaHei"/>
              </a:rPr>
              <a:t>.</a:t>
            </a:r>
          </a:p>
          <a:p>
            <a:pPr algn="l">
              <a:lnSpc>
                <a:spcPct val="125000"/>
              </a:lnSpc>
            </a:pPr>
            <a:r>
              <a:rPr sz="1900" b="0">
                <a:solidFill>
                  <a:srgbClr val="1F2937"/>
                </a:solidFill>
                <a:latin typeface="Microsoft YaHei"/>
              </a:rPr>
              <a:t>There are </a:t>
            </a:r>
            <a:r>
              <a:rPr sz="1900" b="1">
                <a:solidFill>
                  <a:srgbClr val="E8833A"/>
                </a:solidFill>
                <a:latin typeface="Microsoft YaHei"/>
              </a:rPr>
              <a:t>many apples</a:t>
            </a:r>
            <a:r>
              <a:rPr sz="1900" b="0">
                <a:solidFill>
                  <a:srgbClr val="1F2937"/>
                </a:solidFill>
                <a:latin typeface="Microsoft YaHei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0" y="3931920"/>
            <a:ext cx="384048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0">
                <a:solidFill>
                  <a:srgbClr val="6B7280"/>
                </a:solidFill>
                <a:latin typeface="Microsoft YaHei"/>
              </a:rPr>
              <a:t>说出的食物词会写在黑板右侧，</a:t>
            </a:r>
          </a:p>
          <a:p>
            <a:pPr algn="l">
              <a:lnSpc>
                <a:spcPct val="125000"/>
              </a:lnSpc>
            </a:pPr>
            <a:r>
              <a:rPr sz="1600" b="0">
                <a:solidFill>
                  <a:srgbClr val="6B7280"/>
                </a:solidFill>
                <a:latin typeface="Microsoft YaHei"/>
              </a:rPr>
              <a:t>听课文时留意它们出现在哪句。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81360" y="6446520"/>
            <a:ext cx="731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5000"/>
              </a:lnSpc>
            </a:pPr>
            <a:r>
              <a:rPr sz="1100" b="0">
                <a:solidFill>
                  <a:srgbClr val="6B7280"/>
                </a:solidFill>
                <a:latin typeface="Microsoft YaHei"/>
              </a:rPr>
              <a:t>3 / 13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128016"/>
          </a:xfrm>
          <a:prstGeom prst="roundRect">
            <a:avLst>
              <a:gd name="adj" fmla="val 6000"/>
            </a:avLst>
          </a:prstGeom>
          <a:solidFill>
            <a:srgbClr val="0F4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E8833A"/>
                </a:solidFill>
                <a:latin typeface="Microsoft YaHei"/>
              </a:rPr>
              <a:t>KEY WORDS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13232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3000" b="1">
                <a:solidFill>
                  <a:srgbClr val="0F4C5C"/>
                </a:solidFill>
                <a:latin typeface="Microsoft YaHei"/>
              </a:rPr>
              <a:t>先认词，再听课文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91640"/>
            <a:ext cx="347472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96112" y="1856232"/>
            <a:ext cx="3017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100" b="1">
                <a:solidFill>
                  <a:srgbClr val="0F4C5C"/>
                </a:solidFill>
                <a:latin typeface="Microsoft YaHei"/>
              </a:rPr>
              <a:t>market</a:t>
            </a:r>
            <a:r>
              <a:rPr sz="1500" b="0">
                <a:solidFill>
                  <a:srgbClr val="6B7280"/>
                </a:solidFill>
                <a:latin typeface="Microsoft YaHei"/>
              </a:rPr>
              <a:t>  市场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" y="2560320"/>
            <a:ext cx="30175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1F2937"/>
                </a:solidFill>
                <a:latin typeface="Microsoft YaHei"/>
              </a:rPr>
              <a:t>a small market by the river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16552" y="1691640"/>
            <a:ext cx="347472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72584" y="1856232"/>
            <a:ext cx="3017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100" b="1">
                <a:solidFill>
                  <a:srgbClr val="0F4C5C"/>
                </a:solidFill>
                <a:latin typeface="Microsoft YaHei"/>
              </a:rPr>
              <a:t>stall</a:t>
            </a:r>
            <a:r>
              <a:rPr sz="1500" b="0">
                <a:solidFill>
                  <a:srgbClr val="6B7280"/>
                </a:solidFill>
                <a:latin typeface="Microsoft YaHei"/>
              </a:rPr>
              <a:t>  摊位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2584" y="2560320"/>
            <a:ext cx="30175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1F2937"/>
                </a:solidFill>
                <a:latin typeface="Microsoft YaHei"/>
              </a:rPr>
              <a:t>the first stall on the left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93023" y="1691640"/>
            <a:ext cx="347472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449055" y="1856232"/>
            <a:ext cx="3017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100" b="1">
                <a:solidFill>
                  <a:srgbClr val="0F4C5C"/>
                </a:solidFill>
                <a:latin typeface="Microsoft YaHei"/>
              </a:rPr>
              <a:t>fresh</a:t>
            </a:r>
            <a:r>
              <a:rPr sz="1500" b="0">
                <a:solidFill>
                  <a:srgbClr val="6B7280"/>
                </a:solidFill>
                <a:latin typeface="Microsoft YaHei"/>
              </a:rPr>
              <a:t>  新鲜的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49055" y="2560320"/>
            <a:ext cx="30175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1F2937"/>
                </a:solidFill>
                <a:latin typeface="Microsoft YaHei"/>
              </a:rPr>
              <a:t>fresh vegetables and fruit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840480"/>
            <a:ext cx="347472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96112" y="4005072"/>
            <a:ext cx="3017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100" b="1">
                <a:solidFill>
                  <a:srgbClr val="0F4C5C"/>
                </a:solidFill>
                <a:latin typeface="Microsoft YaHei"/>
              </a:rPr>
              <a:t>cheap</a:t>
            </a:r>
            <a:r>
              <a:rPr sz="1500" b="0">
                <a:solidFill>
                  <a:srgbClr val="6B7280"/>
                </a:solidFill>
                <a:latin typeface="Microsoft YaHei"/>
              </a:rPr>
              <a:t>  便宜的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6112" y="4709160"/>
            <a:ext cx="30175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1F2937"/>
                </a:solidFill>
                <a:latin typeface="Microsoft YaHei"/>
              </a:rPr>
              <a:t>Her flowers are cheap.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16552" y="3840480"/>
            <a:ext cx="347472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672584" y="4005072"/>
            <a:ext cx="3017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100" b="1">
                <a:solidFill>
                  <a:srgbClr val="0F4C5C"/>
                </a:solidFill>
                <a:latin typeface="Microsoft YaHei"/>
              </a:rPr>
              <a:t>smell wonderful</a:t>
            </a:r>
            <a:r>
              <a:rPr sz="1500" b="0">
                <a:solidFill>
                  <a:srgbClr val="6B7280"/>
                </a:solidFill>
                <a:latin typeface="Microsoft YaHei"/>
              </a:rPr>
              <a:t>  闻起来很香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72584" y="4709160"/>
            <a:ext cx="30175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1F2937"/>
                </a:solidFill>
                <a:latin typeface="Microsoft YaHei"/>
              </a:rPr>
              <a:t>The bread smells wonderful.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193023" y="3840480"/>
            <a:ext cx="347472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449055" y="4005072"/>
            <a:ext cx="3017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100" b="1">
                <a:solidFill>
                  <a:srgbClr val="0F4C5C"/>
                </a:solidFill>
                <a:latin typeface="Microsoft YaHei"/>
              </a:rPr>
              <a:t>on the way home</a:t>
            </a:r>
            <a:r>
              <a:rPr sz="1500" b="0">
                <a:solidFill>
                  <a:srgbClr val="6B7280"/>
                </a:solidFill>
                <a:latin typeface="Microsoft YaHei"/>
              </a:rPr>
              <a:t>  在回家路上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49055" y="4709160"/>
            <a:ext cx="30175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1F2937"/>
                </a:solidFill>
                <a:latin typeface="Microsoft YaHei"/>
              </a:rPr>
              <a:t>On the way home, it rains.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881360" y="6446520"/>
            <a:ext cx="731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5000"/>
              </a:lnSpc>
            </a:pPr>
            <a:r>
              <a:rPr sz="1100" b="0">
                <a:solidFill>
                  <a:srgbClr val="6B7280"/>
                </a:solidFill>
                <a:latin typeface="Microsoft YaHei"/>
              </a:rPr>
              <a:t>4 / 13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128016"/>
          </a:xfrm>
          <a:prstGeom prst="roundRect">
            <a:avLst>
              <a:gd name="adj" fmla="val 6000"/>
            </a:avLst>
          </a:prstGeom>
          <a:solidFill>
            <a:srgbClr val="0F4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E8833A"/>
                </a:solidFill>
                <a:latin typeface="Microsoft YaHei"/>
              </a:rPr>
              <a:t>LISTEN · 3 MIN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13232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3000" b="1">
                <a:solidFill>
                  <a:srgbClr val="0F4C5C"/>
                </a:solidFill>
                <a:latin typeface="Microsoft YaHei"/>
              </a:rPr>
              <a:t>第一遍：只听大意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91640"/>
            <a:ext cx="10881360" cy="15544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874519"/>
            <a:ext cx="1033272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900" b="0">
                <a:solidFill>
                  <a:srgbClr val="6B7280"/>
                </a:solidFill>
                <a:latin typeface="Microsoft YaHei"/>
              </a:rPr>
              <a:t>听完整段录音（约 41 秒），回答两个问题：</a:t>
            </a:r>
          </a:p>
          <a:p>
            <a:pPr algn="l">
              <a:lnSpc>
                <a:spcPct val="125000"/>
              </a:lnSpc>
            </a:pPr>
            <a:r>
              <a:rPr sz="2400" b="1">
                <a:solidFill>
                  <a:srgbClr val="0F4C5C"/>
                </a:solidFill>
                <a:latin typeface="Microsoft YaHei"/>
              </a:rPr>
              <a:t>Who are in the story?   Where are they?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881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900" b="0">
                <a:solidFill>
                  <a:srgbClr val="1F2937"/>
                </a:solidFill>
                <a:latin typeface="Microsoft YaHei"/>
              </a:rPr>
              <a:t>听完后，我们一起把故事线补完整：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4160520"/>
            <a:ext cx="2514600" cy="914400"/>
          </a:xfrm>
          <a:prstGeom prst="roundRect">
            <a:avLst>
              <a:gd name="adj" fmla="val 6000"/>
            </a:avLst>
          </a:prstGeom>
          <a:solidFill>
            <a:srgbClr val="DDEC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4407408"/>
            <a:ext cx="2286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sz="1600" b="1">
                <a:solidFill>
                  <a:srgbClr val="1F2937"/>
                </a:solidFill>
                <a:latin typeface="Microsoft YaHei"/>
              </a:rPr>
              <a:t>market opens at 7:00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27248" y="4370832"/>
            <a:ext cx="320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1">
                <a:solidFill>
                  <a:srgbClr val="E8833A"/>
                </a:solidFill>
                <a:latin typeface="Microsoft YaHei"/>
              </a:rPr>
              <a:t>→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29000" y="4160520"/>
            <a:ext cx="2514600" cy="914400"/>
          </a:xfrm>
          <a:prstGeom prst="roundRect">
            <a:avLst>
              <a:gd name="adj" fmla="val 6000"/>
            </a:avLst>
          </a:prstGeom>
          <a:solidFill>
            <a:srgbClr val="DDEC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566160" y="4407408"/>
            <a:ext cx="2286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sz="1600" b="1">
                <a:solidFill>
                  <a:srgbClr val="1F2937"/>
                </a:solidFill>
                <a:latin typeface="Microsoft YaHei"/>
              </a:rPr>
              <a:t>Mrs. Lee sells flowers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16168" y="4370832"/>
            <a:ext cx="320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1">
                <a:solidFill>
                  <a:srgbClr val="E8833A"/>
                </a:solidFill>
                <a:latin typeface="Microsoft YaHe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4160520"/>
            <a:ext cx="2514600" cy="914400"/>
          </a:xfrm>
          <a:prstGeom prst="roundRect">
            <a:avLst>
              <a:gd name="adj" fmla="val 6000"/>
            </a:avLst>
          </a:prstGeom>
          <a:solidFill>
            <a:srgbClr val="DDEC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55080" y="4407408"/>
            <a:ext cx="2286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sz="1600" b="1">
                <a:solidFill>
                  <a:srgbClr val="1F2937"/>
                </a:solidFill>
                <a:latin typeface="Microsoft YaHei"/>
              </a:rPr>
              <a:t>Tom buys breakfast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05088" y="4370832"/>
            <a:ext cx="320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1">
                <a:solidFill>
                  <a:srgbClr val="E8833A"/>
                </a:solidFill>
                <a:latin typeface="Microsoft YaHei"/>
              </a:rPr>
              <a:t>→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006839" y="4160520"/>
            <a:ext cx="2514600" cy="914400"/>
          </a:xfrm>
          <a:prstGeom prst="roundRect">
            <a:avLst>
              <a:gd name="adj" fmla="val 6000"/>
            </a:avLst>
          </a:prstGeom>
          <a:solidFill>
            <a:srgbClr val="DDEC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3999" y="4407408"/>
            <a:ext cx="2286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sz="1600" b="1">
                <a:solidFill>
                  <a:srgbClr val="1F2937"/>
                </a:solidFill>
                <a:latin typeface="Microsoft YaHei"/>
              </a:rPr>
              <a:t>rain! → umbrella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881360" y="6446520"/>
            <a:ext cx="731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5000"/>
              </a:lnSpc>
            </a:pPr>
            <a:r>
              <a:rPr sz="1100" b="0">
                <a:solidFill>
                  <a:srgbClr val="6B7280"/>
                </a:solidFill>
                <a:latin typeface="Microsoft YaHei"/>
              </a:rPr>
              <a:t>5 / 13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128016"/>
          </a:xfrm>
          <a:prstGeom prst="roundRect">
            <a:avLst>
              <a:gd name="adj" fmla="val 6000"/>
            </a:avLst>
          </a:prstGeom>
          <a:solidFill>
            <a:srgbClr val="0F4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E8833A"/>
                </a:solidFill>
                <a:latin typeface="Microsoft YaHei"/>
              </a:rPr>
              <a:t>THE TEXT · 1–5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13232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3000" b="1">
                <a:solidFill>
                  <a:srgbClr val="0F4C5C"/>
                </a:solidFill>
                <a:latin typeface="Microsoft YaHei"/>
              </a:rPr>
              <a:t>课文呈现（一）：市场开门了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10881360" cy="78638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457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800" b="1">
                <a:solidFill>
                  <a:srgbClr val="E8833A"/>
                </a:solidFill>
                <a:latin typeface="Microsoft YaHe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25880" y="1810512"/>
            <a:ext cx="99669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900" b="0">
                <a:solidFill>
                  <a:srgbClr val="1F2937"/>
                </a:solidFill>
                <a:latin typeface="Microsoft YaHei"/>
              </a:rPr>
              <a:t>Good morning, and welcome to our listening lesson.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578608"/>
            <a:ext cx="10881360" cy="78638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761488"/>
            <a:ext cx="457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800" b="1">
                <a:solidFill>
                  <a:srgbClr val="E8833A"/>
                </a:solidFill>
                <a:latin typeface="Microsoft YaHei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743200"/>
            <a:ext cx="99669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900" b="0">
                <a:solidFill>
                  <a:srgbClr val="1F2937"/>
                </a:solidFill>
                <a:latin typeface="Microsoft YaHei"/>
              </a:rPr>
              <a:t>Today we are going to visit a small market by the river.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3511296"/>
            <a:ext cx="10881360" cy="78638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3694176"/>
            <a:ext cx="457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800" b="1">
                <a:solidFill>
                  <a:srgbClr val="E8833A"/>
                </a:solidFill>
                <a:latin typeface="Microsoft YaHei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675887"/>
            <a:ext cx="99669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900" b="0">
                <a:solidFill>
                  <a:srgbClr val="1F2937"/>
                </a:solidFill>
                <a:latin typeface="Microsoft YaHei"/>
              </a:rPr>
              <a:t>The market opens at seven o'clock every morning.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4443984"/>
            <a:ext cx="10881360" cy="78638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4626864"/>
            <a:ext cx="457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800" b="1">
                <a:solidFill>
                  <a:srgbClr val="E8833A"/>
                </a:solidFill>
                <a:latin typeface="Microsoft YaHei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5880" y="4608576"/>
            <a:ext cx="99669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900" b="0">
                <a:solidFill>
                  <a:srgbClr val="1F2937"/>
                </a:solidFill>
                <a:latin typeface="Microsoft YaHei"/>
              </a:rPr>
              <a:t>Farmers bring fresh vegetables, fruit, and warm bread.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5376672"/>
            <a:ext cx="10881360" cy="78638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60" y="5559552"/>
            <a:ext cx="457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800" b="1">
                <a:solidFill>
                  <a:srgbClr val="E8833A"/>
                </a:solidFill>
                <a:latin typeface="Microsoft YaHei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25880" y="5541264"/>
            <a:ext cx="99669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900" b="0">
                <a:solidFill>
                  <a:srgbClr val="1F2937"/>
                </a:solidFill>
                <a:latin typeface="Microsoft YaHei"/>
              </a:rPr>
              <a:t>Mrs. Lee sells flowers at the first stall on the left.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881360" y="6446520"/>
            <a:ext cx="731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5000"/>
              </a:lnSpc>
            </a:pPr>
            <a:r>
              <a:rPr sz="1100" b="0">
                <a:solidFill>
                  <a:srgbClr val="6B7280"/>
                </a:solidFill>
                <a:latin typeface="Microsoft YaHei"/>
              </a:rPr>
              <a:t>6 / 13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128016"/>
          </a:xfrm>
          <a:prstGeom prst="roundRect">
            <a:avLst>
              <a:gd name="adj" fmla="val 6000"/>
            </a:avLst>
          </a:prstGeom>
          <a:solidFill>
            <a:srgbClr val="0F4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E8833A"/>
                </a:solidFill>
                <a:latin typeface="Microsoft YaHei"/>
              </a:rPr>
              <a:t>THE TEXT · 6–10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13232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3000" b="1">
                <a:solidFill>
                  <a:srgbClr val="0F4C5C"/>
                </a:solidFill>
                <a:latin typeface="Microsoft YaHei"/>
              </a:rPr>
              <a:t>课文呈现（二）：突然下雨了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10881360" cy="78638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457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800" b="1">
                <a:solidFill>
                  <a:srgbClr val="E8833A"/>
                </a:solidFill>
                <a:latin typeface="Microsoft YaHei"/>
              </a:rPr>
              <a:t>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25880" y="1810512"/>
            <a:ext cx="99669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900" b="0">
                <a:solidFill>
                  <a:srgbClr val="1F2937"/>
                </a:solidFill>
                <a:latin typeface="Microsoft YaHei"/>
              </a:rPr>
              <a:t>Her flowers are cheap, but they always smell wonderful.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578608"/>
            <a:ext cx="10881360" cy="78638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761488"/>
            <a:ext cx="457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800" b="1">
                <a:solidFill>
                  <a:srgbClr val="E8833A"/>
                </a:solidFill>
                <a:latin typeface="Microsoft YaHei"/>
              </a:rPr>
              <a:t>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743200"/>
            <a:ext cx="99669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900" b="0">
                <a:solidFill>
                  <a:srgbClr val="1F2937"/>
                </a:solidFill>
                <a:latin typeface="Microsoft YaHei"/>
              </a:rPr>
              <a:t>Tom buys six eggs and a bottle of milk for breakfast.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3511296"/>
            <a:ext cx="10881360" cy="78638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3694176"/>
            <a:ext cx="457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800" b="1">
                <a:solidFill>
                  <a:srgbClr val="E8833A"/>
                </a:solidFill>
                <a:latin typeface="Microsoft YaHei"/>
              </a:rPr>
              <a:t>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675887"/>
            <a:ext cx="99669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900" b="0">
                <a:solidFill>
                  <a:srgbClr val="1F2937"/>
                </a:solidFill>
                <a:latin typeface="Microsoft YaHei"/>
              </a:rPr>
              <a:t>He pays with his phone and says thank you with a smile.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4443984"/>
            <a:ext cx="10881360" cy="78638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4626864"/>
            <a:ext cx="457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800" b="1">
                <a:solidFill>
                  <a:srgbClr val="E8833A"/>
                </a:solidFill>
                <a:latin typeface="Microsoft YaHei"/>
              </a:rPr>
              <a:t>9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5880" y="4608576"/>
            <a:ext cx="99669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900" b="0">
                <a:solidFill>
                  <a:srgbClr val="1F2937"/>
                </a:solidFill>
                <a:latin typeface="Microsoft YaHei"/>
              </a:rPr>
              <a:t>On the way home, it starts to rain very suddenly.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5376672"/>
            <a:ext cx="10881360" cy="78638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60" y="5559552"/>
            <a:ext cx="457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800" b="1">
                <a:solidFill>
                  <a:srgbClr val="E8833A"/>
                </a:solidFill>
                <a:latin typeface="Microsoft YaHei"/>
              </a:rPr>
              <a:t>10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25880" y="5541264"/>
            <a:ext cx="99669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900" b="0">
                <a:solidFill>
                  <a:srgbClr val="1F2937"/>
                </a:solidFill>
                <a:latin typeface="Microsoft YaHei"/>
              </a:rPr>
              <a:t>Tom is not worried, because he brought an umbrella today.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881360" y="6446520"/>
            <a:ext cx="731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5000"/>
              </a:lnSpc>
            </a:pPr>
            <a:r>
              <a:rPr sz="1100" b="0">
                <a:solidFill>
                  <a:srgbClr val="6B7280"/>
                </a:solidFill>
                <a:latin typeface="Microsoft YaHei"/>
              </a:rPr>
              <a:t>7 / 13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128016"/>
          </a:xfrm>
          <a:prstGeom prst="roundRect">
            <a:avLst>
              <a:gd name="adj" fmla="val 6000"/>
            </a:avLst>
          </a:prstGeom>
          <a:solidFill>
            <a:srgbClr val="0F4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E8833A"/>
                </a:solidFill>
                <a:latin typeface="Microsoft YaHei"/>
              </a:rPr>
              <a:t>LISTEN &amp; REPEAT · 12 MIN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13232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3000" b="1">
                <a:solidFill>
                  <a:srgbClr val="0F4C5C"/>
                </a:solidFill>
                <a:latin typeface="Microsoft YaHei"/>
              </a:rPr>
              <a:t>逐句精听，再跟读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91640"/>
            <a:ext cx="5303520" cy="3931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874519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1">
                <a:solidFill>
                  <a:srgbClr val="0F4C5C"/>
                </a:solidFill>
                <a:latin typeface="Microsoft YaHei"/>
              </a:rPr>
              <a:t>精听规则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468880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1">
                <a:solidFill>
                  <a:srgbClr val="E8833A"/>
                </a:solidFill>
                <a:latin typeface="Microsoft YaHei"/>
              </a:rPr>
              <a:t>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61872" y="2468880"/>
            <a:ext cx="449884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0">
                <a:solidFill>
                  <a:srgbClr val="1F2937"/>
                </a:solidFill>
                <a:latin typeface="Microsoft YaHei"/>
              </a:rPr>
              <a:t>逐句播放，每句最多 2 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127248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1">
                <a:solidFill>
                  <a:srgbClr val="E8833A"/>
                </a:solidFill>
                <a:latin typeface="Microsoft YaHei"/>
              </a:rPr>
              <a:t>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61872" y="3127248"/>
            <a:ext cx="449884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0">
                <a:solidFill>
                  <a:srgbClr val="1F2937"/>
                </a:solidFill>
                <a:latin typeface="Microsoft YaHei"/>
              </a:rPr>
              <a:t>写下你听到的整句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785616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1">
                <a:solidFill>
                  <a:srgbClr val="E8833A"/>
                </a:solidFill>
                <a:latin typeface="Microsoft YaHei"/>
              </a:rPr>
              <a:t>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61872" y="3785616"/>
            <a:ext cx="449884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0">
                <a:solidFill>
                  <a:srgbClr val="1F2937"/>
                </a:solidFill>
                <a:latin typeface="Microsoft YaHei"/>
              </a:rPr>
              <a:t>每 3 句停一次，同桌互改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443984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1">
                <a:solidFill>
                  <a:srgbClr val="E8833A"/>
                </a:solidFill>
                <a:latin typeface="Microsoft YaHei"/>
              </a:rPr>
              <a:t>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61872" y="4443984"/>
            <a:ext cx="449884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0">
                <a:solidFill>
                  <a:srgbClr val="1F2937"/>
                </a:solidFill>
                <a:latin typeface="Microsoft YaHei"/>
              </a:rPr>
              <a:t>目标：10 句对 7 句以上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63640" y="1691640"/>
            <a:ext cx="5303520" cy="3931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37960" y="1874519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1">
                <a:solidFill>
                  <a:srgbClr val="0F4C5C"/>
                </a:solidFill>
                <a:latin typeface="Microsoft YaHei"/>
              </a:rPr>
              <a:t>最容易听错的两处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37960" y="2468880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1">
                <a:solidFill>
                  <a:srgbClr val="E8833A"/>
                </a:solidFill>
                <a:latin typeface="Microsoft YaHei"/>
              </a:rPr>
              <a:t>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85432" y="2468880"/>
            <a:ext cx="449884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1">
                <a:solidFill>
                  <a:srgbClr val="1F2937"/>
                </a:solidFill>
                <a:latin typeface="Microsoft YaHei"/>
              </a:rPr>
              <a:t>at seven o'clock</a:t>
            </a:r>
            <a:r>
              <a:rPr sz="1700" b="0">
                <a:solidFill>
                  <a:srgbClr val="1F2937"/>
                </a:solidFill>
                <a:latin typeface="Microsoft YaHei"/>
              </a:rPr>
              <a:t> — 弱读，别漏时间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37960" y="3127248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1">
                <a:solidFill>
                  <a:srgbClr val="E8833A"/>
                </a:solidFill>
                <a:latin typeface="Microsoft YaHei"/>
              </a:rPr>
              <a:t>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85432" y="3127248"/>
            <a:ext cx="449884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1">
                <a:solidFill>
                  <a:srgbClr val="1F2937"/>
                </a:solidFill>
                <a:latin typeface="Microsoft YaHei"/>
              </a:rPr>
              <a:t>six eggs</a:t>
            </a:r>
            <a:r>
              <a:rPr sz="1700" b="0">
                <a:solidFill>
                  <a:srgbClr val="1F2937"/>
                </a:solidFill>
                <a:latin typeface="Microsoft YaHei"/>
              </a:rPr>
              <a:t> — 数量词先圈出来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7960" y="3785616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1">
                <a:solidFill>
                  <a:srgbClr val="E8833A"/>
                </a:solidFill>
                <a:latin typeface="Microsoft YaHei"/>
              </a:rPr>
              <a:t>▸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85432" y="3785616"/>
            <a:ext cx="449884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1">
                <a:solidFill>
                  <a:srgbClr val="1F2937"/>
                </a:solidFill>
                <a:latin typeface="Microsoft YaHei"/>
              </a:rPr>
              <a:t>a bottle of milk</a:t>
            </a:r>
            <a:r>
              <a:rPr sz="1700" b="0">
                <a:solidFill>
                  <a:srgbClr val="1F2937"/>
                </a:solidFill>
                <a:latin typeface="Microsoft YaHei"/>
              </a:rPr>
              <a:t> — of 几乎听不见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881360" y="6446520"/>
            <a:ext cx="731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5000"/>
              </a:lnSpc>
            </a:pPr>
            <a:r>
              <a:rPr sz="1100" b="0">
                <a:solidFill>
                  <a:srgbClr val="6B7280"/>
                </a:solidFill>
                <a:latin typeface="Microsoft YaHei"/>
              </a:rPr>
              <a:t>8 / 13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128016"/>
          </a:xfrm>
          <a:prstGeom prst="roundRect">
            <a:avLst>
              <a:gd name="adj" fmla="val 6000"/>
            </a:avLst>
          </a:prstGeom>
          <a:solidFill>
            <a:srgbClr val="0F4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E8833A"/>
                </a:solidFill>
                <a:latin typeface="Microsoft YaHei"/>
              </a:rPr>
              <a:t>PRACTICE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13232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3000" b="1">
                <a:solidFill>
                  <a:srgbClr val="0F4C5C"/>
                </a:solidFill>
                <a:latin typeface="Microsoft YaHei"/>
              </a:rPr>
              <a:t>判断与选择：回到原文找证据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91640"/>
            <a:ext cx="5303520" cy="397763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874519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1">
                <a:solidFill>
                  <a:srgbClr val="0F4C5C"/>
                </a:solidFill>
                <a:latin typeface="Microsoft YaHei"/>
              </a:rPr>
              <a:t>True or False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468880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>
                <a:solidFill>
                  <a:srgbClr val="E8833A"/>
                </a:solidFill>
                <a:latin typeface="Microsoft YaHei"/>
              </a:rPr>
              <a:t>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61872" y="2468880"/>
            <a:ext cx="449884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0">
                <a:solidFill>
                  <a:srgbClr val="1F2937"/>
                </a:solidFill>
                <a:latin typeface="Microsoft YaHei"/>
              </a:rPr>
              <a:t>The market opens at six o'clock.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200400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>
                <a:solidFill>
                  <a:srgbClr val="E8833A"/>
                </a:solidFill>
                <a:latin typeface="Microsoft YaHei"/>
              </a:rPr>
              <a:t>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61872" y="3200400"/>
            <a:ext cx="449884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0">
                <a:solidFill>
                  <a:srgbClr val="1F2937"/>
                </a:solidFill>
                <a:latin typeface="Microsoft YaHei"/>
              </a:rPr>
              <a:t>Mrs. Lee sells flowers.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931920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>
                <a:solidFill>
                  <a:srgbClr val="E8833A"/>
                </a:solidFill>
                <a:latin typeface="Microsoft YaHei"/>
              </a:rPr>
              <a:t>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61872" y="3931920"/>
            <a:ext cx="449884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0">
                <a:solidFill>
                  <a:srgbClr val="1F2937"/>
                </a:solidFill>
                <a:latin typeface="Microsoft YaHei"/>
              </a:rPr>
              <a:t>Her flowers smell wonderful.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663440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>
                <a:solidFill>
                  <a:srgbClr val="E8833A"/>
                </a:solidFill>
                <a:latin typeface="Microsoft YaHei"/>
              </a:rPr>
              <a:t>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61872" y="4663440"/>
            <a:ext cx="449884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0">
                <a:solidFill>
                  <a:srgbClr val="1F2937"/>
                </a:solidFill>
                <a:latin typeface="Microsoft YaHei"/>
              </a:rPr>
              <a:t>Tom buys eggs and bread.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63640" y="1691640"/>
            <a:ext cx="5303520" cy="397763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37960" y="1874519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1">
                <a:solidFill>
                  <a:srgbClr val="0F4C5C"/>
                </a:solidFill>
                <a:latin typeface="Microsoft YaHei"/>
              </a:rPr>
              <a:t>Choose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37960" y="2468880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>
                <a:solidFill>
                  <a:srgbClr val="E8833A"/>
                </a:solidFill>
                <a:latin typeface="Microsoft YaHei"/>
              </a:rPr>
              <a:t>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85432" y="2468880"/>
            <a:ext cx="449884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>
                <a:solidFill>
                  <a:srgbClr val="1F2937"/>
                </a:solidFill>
                <a:latin typeface="Microsoft YaHei"/>
              </a:rPr>
              <a:t>Tom pays with ____.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37960" y="3200400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>
                <a:solidFill>
                  <a:srgbClr val="E8833A"/>
                </a:solidFill>
                <a:latin typeface="Microsoft YaHei"/>
              </a:rPr>
              <a:t>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85432" y="3200400"/>
            <a:ext cx="449884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0">
                <a:solidFill>
                  <a:srgbClr val="1F2937"/>
                </a:solidFill>
                <a:latin typeface="Microsoft YaHei"/>
              </a:rPr>
              <a:t>A. cash   B. his phone   C. a card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7960" y="3931920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>
                <a:solidFill>
                  <a:srgbClr val="E8833A"/>
                </a:solidFill>
                <a:latin typeface="Microsoft YaHei"/>
              </a:rPr>
              <a:t>▸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85432" y="3931920"/>
            <a:ext cx="449884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>
                <a:solidFill>
                  <a:srgbClr val="1F2937"/>
                </a:solidFill>
                <a:latin typeface="Microsoft YaHei"/>
              </a:rPr>
              <a:t>Why is Tom not worried?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37960" y="4663440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>
                <a:solidFill>
                  <a:srgbClr val="E8833A"/>
                </a:solidFill>
                <a:latin typeface="Microsoft YaHei"/>
              </a:rPr>
              <a:t>▸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85432" y="4663440"/>
            <a:ext cx="449884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0">
                <a:solidFill>
                  <a:srgbClr val="1F2937"/>
                </a:solidFill>
                <a:latin typeface="Microsoft YaHei"/>
              </a:rPr>
              <a:t>A. He has an umbrella.  B. The rain stops.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881360" y="6446520"/>
            <a:ext cx="731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5000"/>
              </a:lnSpc>
            </a:pPr>
            <a:r>
              <a:rPr sz="1100" b="0">
                <a:solidFill>
                  <a:srgbClr val="6B7280"/>
                </a:solidFill>
                <a:latin typeface="Microsoft YaHei"/>
              </a:rPr>
              <a:t>9 / 13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128016"/>
          </a:xfrm>
          <a:prstGeom prst="roundRect">
            <a:avLst>
              <a:gd name="adj" fmla="val 6000"/>
            </a:avLst>
          </a:prstGeom>
          <a:solidFill>
            <a:srgbClr val="0F4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E8833A"/>
                </a:solidFill>
                <a:latin typeface="Microsoft YaHei"/>
              </a:rPr>
              <a:t>PAIR WORK · 11 MIN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13232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3000" b="1">
                <a:solidFill>
                  <a:srgbClr val="0F4C5C"/>
                </a:solidFill>
                <a:latin typeface="Microsoft YaHei"/>
              </a:rPr>
              <a:t>同桌对话：在市场买东西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91640"/>
            <a:ext cx="6949440" cy="40233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920240"/>
            <a:ext cx="640080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800" b="1">
                <a:solidFill>
                  <a:srgbClr val="0F4C5C"/>
                </a:solidFill>
                <a:latin typeface="Microsoft YaHei"/>
              </a:rPr>
              <a:t>Owner:  </a:t>
            </a:r>
            <a:r>
              <a:rPr sz="1800" b="0">
                <a:solidFill>
                  <a:srgbClr val="1F2937"/>
                </a:solidFill>
                <a:latin typeface="Microsoft YaHei"/>
              </a:rPr>
              <a:t>Good morning! What would you like?</a:t>
            </a:r>
          </a:p>
          <a:p>
            <a:pPr algn="l">
              <a:lnSpc>
                <a:spcPct val="150000"/>
              </a:lnSpc>
            </a:pPr>
            <a:r>
              <a:rPr sz="1800" b="1">
                <a:solidFill>
                  <a:srgbClr val="E8833A"/>
                </a:solidFill>
                <a:latin typeface="Microsoft YaHei"/>
              </a:rPr>
              <a:t>Customer:  </a:t>
            </a:r>
            <a:r>
              <a:rPr sz="1800" b="0">
                <a:solidFill>
                  <a:srgbClr val="1F2937"/>
                </a:solidFill>
                <a:latin typeface="Microsoft YaHei"/>
              </a:rPr>
              <a:t>I'd like six eggs and ____, please.</a:t>
            </a:r>
          </a:p>
          <a:p>
            <a:pPr algn="l">
              <a:lnSpc>
                <a:spcPct val="150000"/>
              </a:lnSpc>
            </a:pPr>
            <a:r>
              <a:rPr sz="1800" b="1">
                <a:solidFill>
                  <a:srgbClr val="0F4C5C"/>
                </a:solidFill>
                <a:latin typeface="Microsoft YaHei"/>
              </a:rPr>
              <a:t>Owner:  </a:t>
            </a:r>
            <a:r>
              <a:rPr sz="1800" b="0">
                <a:solidFill>
                  <a:srgbClr val="1F2937"/>
                </a:solidFill>
                <a:latin typeface="Microsoft YaHei"/>
              </a:rPr>
              <a:t>Here you are. Anything else?</a:t>
            </a:r>
          </a:p>
          <a:p>
            <a:pPr algn="l">
              <a:lnSpc>
                <a:spcPct val="150000"/>
              </a:lnSpc>
            </a:pPr>
            <a:r>
              <a:rPr sz="1800" b="1">
                <a:solidFill>
                  <a:srgbClr val="E8833A"/>
                </a:solidFill>
                <a:latin typeface="Microsoft YaHei"/>
              </a:rPr>
              <a:t>Customer:  </a:t>
            </a:r>
            <a:r>
              <a:rPr sz="1800" b="0">
                <a:solidFill>
                  <a:srgbClr val="1F2937"/>
                </a:solidFill>
                <a:latin typeface="Microsoft YaHei"/>
              </a:rPr>
              <a:t>That's all. How much is it?</a:t>
            </a:r>
          </a:p>
          <a:p>
            <a:pPr algn="l">
              <a:lnSpc>
                <a:spcPct val="150000"/>
              </a:lnSpc>
            </a:pPr>
            <a:r>
              <a:rPr sz="1800" b="1">
                <a:solidFill>
                  <a:srgbClr val="0F4C5C"/>
                </a:solidFill>
                <a:latin typeface="Microsoft YaHei"/>
              </a:rPr>
              <a:t>Owner:  </a:t>
            </a:r>
            <a:r>
              <a:rPr sz="1800" b="0">
                <a:solidFill>
                  <a:srgbClr val="1F2937"/>
                </a:solidFill>
                <a:latin typeface="Microsoft YaHei"/>
              </a:rPr>
              <a:t>Ten yuan, please. Thank you!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909560" y="1691640"/>
            <a:ext cx="3657600" cy="4023360"/>
          </a:xfrm>
          <a:prstGeom prst="roundRect">
            <a:avLst>
              <a:gd name="adj" fmla="val 6000"/>
            </a:avLst>
          </a:prstGeom>
          <a:solidFill>
            <a:srgbClr val="DDEC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138160" y="1874519"/>
            <a:ext cx="3200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900" b="1">
                <a:solidFill>
                  <a:srgbClr val="0F4C5C"/>
                </a:solidFill>
                <a:latin typeface="Microsoft YaHei"/>
              </a:rPr>
              <a:t>任务要求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38160" y="2423160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>
                <a:solidFill>
                  <a:srgbClr val="E8833A"/>
                </a:solidFill>
                <a:latin typeface="Microsoft YaHei"/>
              </a:rPr>
              <a:t>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85632" y="2423160"/>
            <a:ext cx="294436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0">
                <a:solidFill>
                  <a:srgbClr val="1F2937"/>
                </a:solidFill>
                <a:latin typeface="Microsoft YaHei"/>
              </a:rPr>
              <a:t>至少用 2 个新词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38160" y="3063239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>
                <a:solidFill>
                  <a:srgbClr val="E8833A"/>
                </a:solidFill>
                <a:latin typeface="Microsoft YaHei"/>
              </a:rPr>
              <a:t>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85632" y="3063239"/>
            <a:ext cx="294436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0">
                <a:solidFill>
                  <a:srgbClr val="1F2937"/>
                </a:solidFill>
                <a:latin typeface="Microsoft YaHei"/>
              </a:rPr>
              <a:t>演完交换角色再来一轮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38160" y="3703320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>
                <a:solidFill>
                  <a:srgbClr val="E8833A"/>
                </a:solidFill>
                <a:latin typeface="Microsoft YaHei"/>
              </a:rPr>
              <a:t>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85632" y="3703320"/>
            <a:ext cx="294436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0">
                <a:solidFill>
                  <a:srgbClr val="1F2937"/>
                </a:solidFill>
                <a:latin typeface="Microsoft YaHei"/>
              </a:rPr>
              <a:t>声音够大，不读稿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81360" y="6446520"/>
            <a:ext cx="731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5000"/>
              </a:lnSpc>
            </a:pPr>
            <a:r>
              <a:rPr sz="1100" b="0">
                <a:solidFill>
                  <a:srgbClr val="6B7280"/>
                </a:solidFill>
                <a:latin typeface="Microsoft YaHei"/>
              </a:rPr>
              <a:t>10 / 13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128016"/>
          </a:xfrm>
          <a:prstGeom prst="roundRect">
            <a:avLst>
              <a:gd name="adj" fmla="val 6000"/>
            </a:avLst>
          </a:prstGeom>
          <a:solidFill>
            <a:srgbClr val="0F4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E8833A"/>
                </a:solidFill>
                <a:latin typeface="Microsoft YaHei"/>
              </a:rPr>
              <a:t>YOUR TURN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13232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3000" b="1">
                <a:solidFill>
                  <a:srgbClr val="0F4C5C"/>
                </a:solidFill>
                <a:latin typeface="Microsoft YaHei"/>
              </a:rPr>
              <a:t>产出任务：我的一天从市场开始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91640"/>
            <a:ext cx="10881360" cy="1828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874519"/>
            <a:ext cx="1033272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900" b="0">
                <a:solidFill>
                  <a:srgbClr val="6B7280"/>
                </a:solidFill>
                <a:latin typeface="Microsoft YaHei"/>
              </a:rPr>
              <a:t>仿照课文，4–6 句讲你熟悉的一个地方的早晨：</a:t>
            </a:r>
          </a:p>
          <a:p>
            <a:pPr algn="l">
              <a:lnSpc>
                <a:spcPct val="125000"/>
              </a:lnSpc>
            </a:pPr>
            <a:r>
              <a:rPr sz="2600" b="1">
                <a:solidFill>
                  <a:srgbClr val="0F4C5C"/>
                </a:solidFill>
                <a:latin typeface="Microsoft YaHei"/>
              </a:rPr>
              <a:t>A Morning at the ______</a:t>
            </a:r>
          </a:p>
          <a:p>
            <a:pPr algn="l">
              <a:lnSpc>
                <a:spcPct val="125000"/>
              </a:lnSpc>
            </a:pPr>
            <a:r>
              <a:rPr sz="1600" b="0">
                <a:solidFill>
                  <a:srgbClr val="6B7280"/>
                </a:solidFill>
                <a:latin typeface="Microsoft YaHei"/>
              </a:rPr>
              <a:t>超市 / 书店 / 公园 / 学校门口…… 选一个你最熟的。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886200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800" b="1">
                <a:solidFill>
                  <a:srgbClr val="E8833A"/>
                </a:solidFill>
                <a:latin typeface="Microsoft YaHei"/>
              </a:rPr>
              <a:t>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7552" y="3886200"/>
            <a:ext cx="1053388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800" b="0">
                <a:solidFill>
                  <a:srgbClr val="1F2937"/>
                </a:solidFill>
                <a:latin typeface="Microsoft YaHei"/>
              </a:rPr>
              <a:t>开头交代时间与地点：It opens at … / People come here to 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507992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800" b="1">
                <a:solidFill>
                  <a:srgbClr val="E8833A"/>
                </a:solidFill>
                <a:latin typeface="Microsoft YaHei"/>
              </a:rPr>
              <a:t>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7552" y="4507992"/>
            <a:ext cx="1053388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800" b="0">
                <a:solidFill>
                  <a:srgbClr val="1F2937"/>
                </a:solidFill>
                <a:latin typeface="Microsoft YaHei"/>
              </a:rPr>
              <a:t>中间写 2–3 件发生的事，用上至少 1 个新词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5129784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800" b="1">
                <a:solidFill>
                  <a:srgbClr val="E8833A"/>
                </a:solidFill>
                <a:latin typeface="Microsoft YaHei"/>
              </a:rPr>
              <a:t>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87552" y="5129784"/>
            <a:ext cx="1053388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800" b="0">
                <a:solidFill>
                  <a:srgbClr val="1F2937"/>
                </a:solidFill>
                <a:latin typeface="Microsoft YaHei"/>
              </a:rPr>
              <a:t>结尾给一个小转折或感受：Suddenly … / I like it because 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881360" y="6446520"/>
            <a:ext cx="731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5000"/>
              </a:lnSpc>
            </a:pPr>
            <a:r>
              <a:rPr sz="1100" b="0">
                <a:solidFill>
                  <a:srgbClr val="6B7280"/>
                </a:solidFill>
                <a:latin typeface="Microsoft YaHei"/>
              </a:rPr>
              <a:t>11 / 13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128016"/>
          </a:xfrm>
          <a:prstGeom prst="roundRect">
            <a:avLst>
              <a:gd name="adj" fmla="val 6000"/>
            </a:avLst>
          </a:prstGeom>
          <a:solidFill>
            <a:srgbClr val="0F4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E8833A"/>
                </a:solidFill>
                <a:latin typeface="Microsoft YaHei"/>
              </a:rPr>
              <a:t>WRAP-UP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13232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3000" b="1">
                <a:solidFill>
                  <a:srgbClr val="0F4C5C"/>
                </a:solidFill>
                <a:latin typeface="Microsoft YaHei"/>
              </a:rPr>
              <a:t>小结与作业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91640"/>
            <a:ext cx="5303520" cy="3931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874519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1">
                <a:solidFill>
                  <a:srgbClr val="0F4C5C"/>
                </a:solidFill>
                <a:latin typeface="Microsoft YaHei"/>
              </a:rPr>
              <a:t>全班接龙复述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468880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1">
                <a:solidFill>
                  <a:srgbClr val="E8833A"/>
                </a:solidFill>
                <a:latin typeface="Microsoft YaHei"/>
              </a:rPr>
              <a:t>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61872" y="2468880"/>
            <a:ext cx="449884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0">
                <a:solidFill>
                  <a:srgbClr val="1F2937"/>
                </a:solidFill>
                <a:latin typeface="Microsoft YaHei"/>
              </a:rPr>
              <a:t>看着板书故事线，每人接一句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182112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1">
                <a:solidFill>
                  <a:srgbClr val="E8833A"/>
                </a:solidFill>
                <a:latin typeface="Microsoft YaHei"/>
              </a:rPr>
              <a:t>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61872" y="3182112"/>
            <a:ext cx="449884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0">
                <a:solidFill>
                  <a:srgbClr val="1F2937"/>
                </a:solidFill>
                <a:latin typeface="Microsoft YaHei"/>
              </a:rPr>
              <a:t>接不上时，同桌小声提示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895344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1">
                <a:solidFill>
                  <a:srgbClr val="E8833A"/>
                </a:solidFill>
                <a:latin typeface="Microsoft YaHei"/>
              </a:rPr>
              <a:t>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61872" y="3895344"/>
            <a:ext cx="449884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0">
                <a:solidFill>
                  <a:srgbClr val="1F2937"/>
                </a:solidFill>
                <a:latin typeface="Microsoft YaHei"/>
              </a:rPr>
              <a:t>10 句讲完，这个故事就是我们的了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63640" y="1691640"/>
            <a:ext cx="5303520" cy="3931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37960" y="1874519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1">
                <a:solidFill>
                  <a:srgbClr val="0F4C5C"/>
                </a:solidFill>
                <a:latin typeface="Microsoft YaHei"/>
              </a:rPr>
              <a:t>作业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37960" y="2468880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1">
                <a:solidFill>
                  <a:srgbClr val="E8833A"/>
                </a:solidFill>
                <a:latin typeface="Microsoft YaHei"/>
              </a:rPr>
              <a:t>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85432" y="2468880"/>
            <a:ext cx="449884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1">
                <a:solidFill>
                  <a:srgbClr val="1F2937"/>
                </a:solidFill>
                <a:latin typeface="Microsoft YaHei"/>
              </a:rPr>
              <a:t>必做：</a:t>
            </a:r>
            <a:r>
              <a:rPr sz="1700" b="0">
                <a:solidFill>
                  <a:srgbClr val="1F2937"/>
                </a:solidFill>
                <a:latin typeface="Microsoft YaHei"/>
              </a:rPr>
              <a:t>逐句重听+听写自改，标注错因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37960" y="3182112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1">
                <a:solidFill>
                  <a:srgbClr val="E8833A"/>
                </a:solidFill>
                <a:latin typeface="Microsoft YaHei"/>
              </a:rPr>
              <a:t>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85432" y="3182112"/>
            <a:ext cx="449884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1">
                <a:solidFill>
                  <a:srgbClr val="1F2937"/>
                </a:solidFill>
                <a:latin typeface="Microsoft YaHei"/>
              </a:rPr>
              <a:t>必做：</a:t>
            </a:r>
            <a:r>
              <a:rPr sz="1700" b="0">
                <a:solidFill>
                  <a:srgbClr val="1F2937"/>
                </a:solidFill>
                <a:latin typeface="Microsoft YaHei"/>
              </a:rPr>
              <a:t>核心词各造 1 句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37960" y="3895344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1">
                <a:solidFill>
                  <a:srgbClr val="E8833A"/>
                </a:solidFill>
                <a:latin typeface="Microsoft YaHei"/>
              </a:rPr>
              <a:t>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85432" y="3895344"/>
            <a:ext cx="4498848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1">
                <a:solidFill>
                  <a:srgbClr val="1F2937"/>
                </a:solidFill>
                <a:latin typeface="Microsoft YaHei"/>
              </a:rPr>
              <a:t>选做：</a:t>
            </a:r>
            <a:r>
              <a:rPr sz="1700" b="0">
                <a:solidFill>
                  <a:srgbClr val="1F2937"/>
                </a:solidFill>
                <a:latin typeface="Microsoft YaHei"/>
              </a:rPr>
              <a:t>写《A Morning at the ___》4–6 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881360" y="6446520"/>
            <a:ext cx="731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5000"/>
              </a:lnSpc>
            </a:pPr>
            <a:r>
              <a:rPr sz="1100" b="0">
                <a:solidFill>
                  <a:srgbClr val="6B7280"/>
                </a:solidFill>
                <a:latin typeface="Microsoft YaHei"/>
              </a:rPr>
              <a:t>12 / 13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128016"/>
          </a:xfrm>
          <a:prstGeom prst="roundRect">
            <a:avLst>
              <a:gd name="adj" fmla="val 6000"/>
            </a:avLst>
          </a:prstGeom>
          <a:solidFill>
            <a:srgbClr val="0F4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>
                <a:solidFill>
                  <a:srgbClr val="E8833A"/>
                </a:solidFill>
                <a:latin typeface="Microsoft YaHei"/>
              </a:rPr>
              <a:t>MAKEOVER DEMO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13232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3000" b="1">
                <a:solidFill>
                  <a:srgbClr val="0F4C5C"/>
                </a:solidFill>
                <a:latin typeface="Microsoft YaHei"/>
              </a:rPr>
              <a:t>同一页课件：改前 vs 改后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5440680" cy="4480560"/>
          </a:xfrm>
          <a:prstGeom prst="roundRect">
            <a:avLst>
              <a:gd name="adj" fmla="val 6000"/>
            </a:avLst>
          </a:prstGeom>
          <a:solidFill>
            <a:srgbClr val="EFE9E2"/>
          </a:solidFill>
          <a:ln w="12700">
            <a:solidFill>
              <a:srgbClr val="9C9C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78308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1">
                <a:solidFill>
                  <a:srgbClr val="6B7280"/>
                </a:solidFill>
                <a:latin typeface="Microsoft YaHei"/>
              </a:rPr>
              <a:t>改前 · 老师的原稿</a:t>
            </a:r>
          </a:p>
        </p:txBody>
      </p:sp>
      <p:sp>
        <p:nvSpPr>
          <p:cNvPr id="7" name="TextBox 6"/>
          <p:cNvSpPr txBox="1"/>
          <p:nvPr/>
        </p:nvSpPr>
        <p:spPr>
          <a:xfrm rot="21420000">
            <a:off x="868680" y="2240280"/>
            <a:ext cx="5029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2600" b="1">
                <a:solidFill>
                  <a:srgbClr val="C0392B"/>
                </a:solidFill>
                <a:latin typeface="Times New Roman"/>
              </a:rPr>
              <a:t>the text 6-10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834640"/>
            <a:ext cx="502920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1300" b="0">
                <a:solidFill>
                  <a:srgbClr val="333333"/>
                </a:solidFill>
                <a:latin typeface="SimSun"/>
              </a:rPr>
              <a:t>6.Her flowers are cheap,but they always smell wonderful.7.Tom buys six eggs and a bottle of milk for breakfast.8.He pays with his phone and says thank you with a smile.9.On the way home,it starts to rain very suddenly.10.Tom is not worried,because he brought an umbrella today.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5074920"/>
            <a:ext cx="3566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0">
                <a:solidFill>
                  <a:srgbClr val="C0392B"/>
                </a:solidFill>
                <a:latin typeface="Microsoft YaHei"/>
              </a:rPr>
              <a:t>问题：字体混杂·标点无空格·一句挤一行·无层级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80" y="1645920"/>
            <a:ext cx="5440680" cy="44805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0F4C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55080" y="178308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1">
                <a:solidFill>
                  <a:srgbClr val="0F4C5C"/>
                </a:solidFill>
                <a:latin typeface="Microsoft YaHei"/>
              </a:rPr>
              <a:t>改后 · 美化版（同本课件第 7 页）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55080" y="2286000"/>
            <a:ext cx="4983480" cy="804672"/>
          </a:xfrm>
          <a:prstGeom prst="roundRect">
            <a:avLst>
              <a:gd name="adj" fmla="val 6000"/>
            </a:avLst>
          </a:prstGeom>
          <a:solidFill>
            <a:srgbClr val="FAF7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10528" y="2414016"/>
            <a:ext cx="365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>
                <a:solidFill>
                  <a:srgbClr val="E8833A"/>
                </a:solidFill>
                <a:latin typeface="Microsoft YaHei"/>
              </a:rPr>
              <a:t>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03720" y="2395728"/>
            <a:ext cx="42976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450" b="0">
                <a:solidFill>
                  <a:srgbClr val="1F2937"/>
                </a:solidFill>
                <a:latin typeface="Microsoft YaHei"/>
              </a:rPr>
              <a:t>Her flowers are cheap, but they always smell wonderful.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55080" y="3246120"/>
            <a:ext cx="4983480" cy="804672"/>
          </a:xfrm>
          <a:prstGeom prst="roundRect">
            <a:avLst>
              <a:gd name="adj" fmla="val 6000"/>
            </a:avLst>
          </a:prstGeom>
          <a:solidFill>
            <a:srgbClr val="FAF7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10528" y="3374136"/>
            <a:ext cx="365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>
                <a:solidFill>
                  <a:srgbClr val="E8833A"/>
                </a:solidFill>
                <a:latin typeface="Microsoft YaHei"/>
              </a:rPr>
              <a:t>7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03720" y="3355848"/>
            <a:ext cx="42976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450" b="0">
                <a:solidFill>
                  <a:srgbClr val="1F2937"/>
                </a:solidFill>
                <a:latin typeface="Microsoft YaHei"/>
              </a:rPr>
              <a:t>Tom buys six eggs and a bottle of milk for breakfast.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4343400"/>
            <a:ext cx="498348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>
                <a:solidFill>
                  <a:srgbClr val="0F4C5C"/>
                </a:solidFill>
                <a:latin typeface="Microsoft YaHei"/>
              </a:rPr>
              <a:t>统一配色与字体 · 一句一卡 · 序号锚点</a:t>
            </a:r>
          </a:p>
          <a:p>
            <a:pPr algn="l">
              <a:lnSpc>
                <a:spcPct val="125000"/>
              </a:lnSpc>
            </a:pPr>
            <a:r>
              <a:rPr sz="1350" b="0">
                <a:solidFill>
                  <a:srgbClr val="6B7280"/>
                </a:solidFill>
                <a:latin typeface="Microsoft YaHei"/>
              </a:rPr>
              <a:t>投影上看得清，学生跟得上，老师讲得顺。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263640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350" b="0">
                <a:solidFill>
                  <a:srgbClr val="6B7280"/>
                </a:solidFill>
                <a:latin typeface="Microsoft YaHei"/>
              </a:rPr>
              <a:t>PPT 美化改稿：您发旧课件，我们重排版、统一字体配色、补齐层级与页码，按页计费（见服务说明）。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881360" y="6446520"/>
            <a:ext cx="731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25000"/>
              </a:lnSpc>
            </a:pPr>
            <a:r>
              <a:rPr sz="1100" b="0">
                <a:solidFill>
                  <a:srgbClr val="6B7280"/>
                </a:solidFill>
                <a:latin typeface="Microsoft YaHei"/>
              </a:rPr>
              <a:t>13 / 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